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1" r:id="rId2"/>
    <p:sldId id="262" r:id="rId3"/>
    <p:sldId id="26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96"/>
    <p:restoredTop sz="94689"/>
  </p:normalViewPr>
  <p:slideViewPr>
    <p:cSldViewPr snapToGrid="0">
      <p:cViewPr varScale="1">
        <p:scale>
          <a:sx n="95" d="100"/>
          <a:sy n="95" d="100"/>
        </p:scale>
        <p:origin x="19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BBF60-6931-5E46-8FF0-04D0A235CCCA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52D37-A0C2-6A49-A7AB-203C5790E6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D644-99B4-2BF5-84FB-5EB75D95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931B1-18E3-B348-CE57-87B06A5B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09B6C-3964-22B4-41C9-2534B9909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1E99D-EEC4-9CFE-103C-0541F8399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2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1A8D3-162C-1425-D97C-4EB419DF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4751F-1D72-C52B-D38D-342A30C32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5E606-7790-2555-BEC5-3E580188B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DB3B-F464-927F-D25D-697F39ECE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8BFB0-1E77-07A1-C0A0-FECE53BF7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ED5723-FC4D-27F1-3302-06C95F15A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56ED8-AC22-2254-FFC2-C8022CF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217FE-E132-F366-85D2-277C386A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4624A-04FE-985E-E77F-17FF9094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253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477E7-8343-660E-FC1D-33A7683F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0F7F04-AE89-E79E-3BA4-B6D3B9514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19BC-D84A-2C43-6E41-6C57C15E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B2572-0ED1-9144-8A19-521958B8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AE684-1E81-FBF9-D493-2161CC2E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891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ED32E4-0B63-2A25-9110-A3CF2EE4B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9810D9-AD2A-47F4-AD23-AFFDE35F7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3BA92-A2F2-E296-CFBB-0D2C00EC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AAC4B-E433-8DC3-4C65-2F0C9AF8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C0BF2-3974-266D-5592-FA9AED10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440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1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E3BA8-3332-76A9-3A5F-8E209E24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256F7-79EF-6254-CAB6-6C1F7E29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C2FD9A-A387-F524-2999-E7D7B0EB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F6AC8-16BA-F088-6B33-A84C34A7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1802D-7EA0-CD77-7BDE-47B32BBB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37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1B82-C888-987A-3B56-058B0D15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B6397-7433-3252-C97B-45CE3F268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AA678-58C5-881A-963E-BC25215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6D28B-F58F-7CB0-A6C2-A566D16B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5D21D-94A5-B4D7-4F5A-0B998319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50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638BF-A0FF-CA3E-AFE0-3B7917F6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4EEEC-84B0-5418-88F0-B8F50C7C6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8CA51-6EEB-DF3D-A290-3ADAD06E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4DC65-AE69-F946-FAF0-6F5BDA8F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AC3214-6129-48C5-05B2-9DF32CEC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21971C-436C-4E1B-97A5-FD5D2004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4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9CAF5-4023-C886-0C34-1324F038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34BD1-96EB-EC89-82A5-842C60F44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776CA5-C9CE-3C46-8B8B-9530BF59A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115C32-D5F3-CD6E-FBA1-045A6E268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9AF12-CD8C-466D-01B2-C255D3CF1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8B3D1-4163-7FAC-2920-2C5F9B9E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1E5E50-8370-9639-15AC-994A5EC1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E4842B-6DB0-AA56-51AC-93A45054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9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17564-61EA-5761-7A7E-A759A8DB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449EB-D36C-7ABD-3182-E33F3E4D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D24A54-36D6-644C-DDFB-ECAD332C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1D0A17-01DE-13DF-48FB-B35BB706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525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1168DE-A73E-174B-E3FE-6B09738E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3D589E-3D69-1D02-82E9-9AE682B5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9DA39-DF1C-AD03-3C8A-7858032F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09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28BA5-D4D1-E4EB-4089-72C3CBC7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E81D2-8F96-F20E-8EE3-A0A45F74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7341B7-5BF2-3DF4-308D-323B7FBDE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80D3B-2EC3-4996-8069-178DEFE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64D5C-52C2-16B3-BB1E-11D465F9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03D8DB-6219-744E-439E-5C38A3BF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54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19C7B-972F-E71D-61F8-C7C40F13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FBE569-FFB8-7986-A56D-4B99FF364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588CC0-072E-2D8B-BC26-BCA7B6704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BB12A2-4D2D-7A2A-F6AA-EE300C7E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7A064-0D39-BFAE-AF73-0019BEEC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D0AB6-0ADB-3EF3-EDED-08704BB2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85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9A8297-76EA-6140-99B5-7C61A17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4BA20-0F6C-EBAE-F211-D0E2BFF1E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F68DA-F1F9-886A-16BE-85F80C451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430A1B-BB7C-CE45-B9FF-4D4ADB4EC5A8}" type="datetimeFigureOut">
              <a:rPr kumimoji="1" lang="ko-KR" altLang="en-US" smtClean="0"/>
              <a:t>2025. 3. 6.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03CA8-1ACF-C59B-2A4B-443D8E956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DC27-FE05-AD67-DC23-000E024B6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4F5CD-8FEC-CB41-AA85-8AC6AFDA735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44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1428" y="1381649"/>
            <a:ext cx="10970788" cy="150334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3" name="Shape 1"/>
          <p:cNvSpPr/>
          <p:nvPr/>
        </p:nvSpPr>
        <p:spPr>
          <a:xfrm>
            <a:off x="282389" y="0"/>
            <a:ext cx="304769" cy="457200"/>
          </a:xfrm>
          <a:prstGeom prst="rect">
            <a:avLst/>
          </a:prstGeom>
          <a:solidFill>
            <a:srgbClr val="00101A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4" name="Text 2"/>
          <p:cNvSpPr/>
          <p:nvPr/>
        </p:nvSpPr>
        <p:spPr>
          <a:xfrm>
            <a:off x="1137650" y="181930"/>
            <a:ext cx="1594960" cy="36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연구의 필요성</a:t>
            </a:r>
            <a:endParaRPr lang="en-US" altLang="ko-KR" sz="1500" dirty="0"/>
          </a:p>
        </p:txBody>
      </p:sp>
      <p:sp>
        <p:nvSpPr>
          <p:cNvPr id="5" name="Text 3"/>
          <p:cNvSpPr/>
          <p:nvPr/>
        </p:nvSpPr>
        <p:spPr>
          <a:xfrm>
            <a:off x="808115" y="144780"/>
            <a:ext cx="358104" cy="327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KoPub Batang Bold" pitchFamily="34" charset="0"/>
                <a:ea typeface="KoPub Batang Bold" pitchFamily="34" charset="-122"/>
                <a:cs typeface="KoPub Batang Bold" pitchFamily="34" charset="-120"/>
              </a:rPr>
              <a:t>Ⅰ.</a:t>
            </a:r>
            <a:endParaRPr lang="en-US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" y="582930"/>
            <a:ext cx="12183161" cy="76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3194" y="700089"/>
            <a:ext cx="1282572" cy="657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3600" b="1" dirty="0">
                <a:solidFill>
                  <a:srgbClr val="00101A">
                    <a:alpha val="100000"/>
                  </a:srgbClr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문제</a:t>
            </a:r>
            <a:endParaRPr lang="en-US" sz="3600" b="1" dirty="0"/>
          </a:p>
        </p:txBody>
      </p:sp>
      <p:sp>
        <p:nvSpPr>
          <p:cNvPr id="8" name="Text 5"/>
          <p:cNvSpPr/>
          <p:nvPr/>
        </p:nvSpPr>
        <p:spPr>
          <a:xfrm>
            <a:off x="1670089" y="752220"/>
            <a:ext cx="573983" cy="58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120" b="1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01 </a:t>
            </a:r>
            <a:endParaRPr lang="en-US" sz="3120" b="1" dirty="0"/>
          </a:p>
        </p:txBody>
      </p:sp>
      <p:sp>
        <p:nvSpPr>
          <p:cNvPr id="9" name="Text 6"/>
          <p:cNvSpPr/>
          <p:nvPr/>
        </p:nvSpPr>
        <p:spPr>
          <a:xfrm>
            <a:off x="2187745" y="840826"/>
            <a:ext cx="5584219" cy="574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– </a:t>
            </a:r>
            <a:r>
              <a:rPr lang="ko-KR" alt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멸종 </a:t>
            </a:r>
            <a:r>
              <a:rPr lang="ko-KR" altLang="en-US" sz="2400" dirty="0" err="1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위기종</a:t>
            </a:r>
            <a:r>
              <a:rPr lang="ko-KR" alt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 보호</a:t>
            </a:r>
            <a:endParaRPr lang="en-US" sz="2400" dirty="0"/>
          </a:p>
        </p:txBody>
      </p:sp>
      <p:pic>
        <p:nvPicPr>
          <p:cNvPr id="10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81" y="1308106"/>
            <a:ext cx="1434710" cy="13951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10277" y="1663738"/>
            <a:ext cx="397724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 위기에 처한 </a:t>
            </a:r>
            <a:r>
              <a:rPr lang="en-US" altLang="ko-KR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10,000</a:t>
            </a:r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종의 생물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771964" y="2109935"/>
            <a:ext cx="3625855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현재까지 인간이 확인한 생물 종은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180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만 종</a:t>
            </a:r>
            <a:endParaRPr lang="en-US" altLang="ko-KR" sz="1200" dirty="0">
              <a:solidFill>
                <a:srgbClr val="FFFFFF">
                  <a:alpha val="100000"/>
                </a:srgbClr>
              </a:solidFill>
              <a:latin typeface="KoPubWorldDotum Bold" pitchFamily="34" charset="0"/>
              <a:ea typeface="KoPubWorldDotum Bold" pitchFamily="34" charset="-122"/>
              <a:cs typeface="KoPubWorldDotum Bold" pitchFamily="34" charset="-120"/>
            </a:endParaRPr>
          </a:p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이 중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10,000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종이 멸종 위기에 처함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149019" y="2143049"/>
            <a:ext cx="3016399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지구상의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1,000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만 종의 생물 중</a:t>
            </a:r>
            <a:endParaRPr lang="en-US" sz="1200" dirty="0"/>
          </a:p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1970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년 이후 포유류의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60%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가 멸종</a:t>
            </a:r>
            <a:endParaRPr lang="en-US" sz="1200" dirty="0"/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426" y="2218554"/>
            <a:ext cx="2003860" cy="449580"/>
          </a:xfrm>
          <a:prstGeom prst="rect">
            <a:avLst/>
          </a:prstGeom>
        </p:spPr>
      </p:pic>
      <p:pic>
        <p:nvPicPr>
          <p:cNvPr id="15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906" y="2255869"/>
            <a:ext cx="1886347" cy="317428"/>
          </a:xfrm>
          <a:prstGeom prst="rect">
            <a:avLst/>
          </a:prstGeom>
        </p:spPr>
      </p:pic>
      <p:pic>
        <p:nvPicPr>
          <p:cNvPr id="16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0480" y="2296830"/>
            <a:ext cx="1698685" cy="2127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163513" y="2338604"/>
            <a:ext cx="1467973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ko-KR" altLang="en-US" sz="1020" dirty="0">
                <a:solidFill>
                  <a:srgbClr val="455E95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멸종위기종</a:t>
            </a:r>
            <a:endParaRPr lang="en-US" sz="1020" dirty="0"/>
          </a:p>
        </p:txBody>
      </p:sp>
      <p:sp>
        <p:nvSpPr>
          <p:cNvPr id="18" name="Shape 11"/>
          <p:cNvSpPr/>
          <p:nvPr/>
        </p:nvSpPr>
        <p:spPr>
          <a:xfrm>
            <a:off x="591428" y="2985529"/>
            <a:ext cx="10970787" cy="365149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>
            <a:solidFill>
              <a:srgbClr val="455E95"/>
            </a:solidFill>
            <a:prstDash val="solid"/>
          </a:ln>
        </p:spPr>
        <p:txBody>
          <a:bodyPr/>
          <a:lstStyle/>
          <a:p>
            <a:endParaRPr lang="ko-KR" altLang="en-US" sz="1080" dirty="0"/>
          </a:p>
        </p:txBody>
      </p:sp>
      <p:sp>
        <p:nvSpPr>
          <p:cNvPr id="19" name="Shape 12"/>
          <p:cNvSpPr/>
          <p:nvPr/>
        </p:nvSpPr>
        <p:spPr>
          <a:xfrm>
            <a:off x="574283" y="2985529"/>
            <a:ext cx="73901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0" name="Shape 13"/>
          <p:cNvSpPr/>
          <p:nvPr/>
        </p:nvSpPr>
        <p:spPr>
          <a:xfrm>
            <a:off x="11503169" y="2985529"/>
            <a:ext cx="80273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1" name="Text 14"/>
          <p:cNvSpPr/>
          <p:nvPr/>
        </p:nvSpPr>
        <p:spPr>
          <a:xfrm>
            <a:off x="909915" y="3218380"/>
            <a:ext cx="594301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사례</a:t>
            </a:r>
            <a:endParaRPr lang="en-US" dirty="0"/>
          </a:p>
        </p:txBody>
      </p:sp>
      <p:sp>
        <p:nvSpPr>
          <p:cNvPr id="22" name="Text 15"/>
          <p:cNvSpPr/>
          <p:nvPr/>
        </p:nvSpPr>
        <p:spPr>
          <a:xfrm>
            <a:off x="1493847" y="3275530"/>
            <a:ext cx="7755132" cy="28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- 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지리산에서 복원된 </a:t>
            </a:r>
            <a:r>
              <a:rPr lang="ko-KR" altLang="en-US" sz="1200" dirty="0" err="1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반달가슴곰과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 인간 거주지 간의 갈등</a:t>
            </a:r>
            <a:endParaRPr lang="en-US" sz="1200" dirty="0"/>
          </a:p>
        </p:txBody>
      </p:sp>
      <p:pic>
        <p:nvPicPr>
          <p:cNvPr id="23" name="Image 5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915" y="3767500"/>
            <a:ext cx="2242630" cy="1606373"/>
          </a:xfrm>
          <a:prstGeom prst="rect">
            <a:avLst/>
          </a:prstGeom>
        </p:spPr>
      </p:pic>
      <p:pic>
        <p:nvPicPr>
          <p:cNvPr id="24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39851" y="3768203"/>
            <a:ext cx="2264545" cy="1606406"/>
          </a:xfrm>
          <a:prstGeom prst="rect">
            <a:avLst/>
          </a:prstGeom>
        </p:spPr>
      </p:pic>
      <p:pic>
        <p:nvPicPr>
          <p:cNvPr id="25" name="Image 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04375" y="3768207"/>
            <a:ext cx="2336003" cy="1606402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3743324" y="5447345"/>
            <a:ext cx="1999132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27" name="Text 17"/>
          <p:cNvSpPr/>
          <p:nvPr/>
        </p:nvSpPr>
        <p:spPr>
          <a:xfrm>
            <a:off x="3741827" y="5495680"/>
            <a:ext cx="2005697" cy="694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현재 개체 수는 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86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마리로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,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 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배 이상 증가</a:t>
            </a:r>
            <a:endParaRPr lang="en-US" sz="1200" dirty="0"/>
          </a:p>
        </p:txBody>
      </p:sp>
      <p:sp>
        <p:nvSpPr>
          <p:cNvPr id="28" name="Shape 18"/>
          <p:cNvSpPr/>
          <p:nvPr/>
        </p:nvSpPr>
        <p:spPr>
          <a:xfrm>
            <a:off x="910976" y="5449057"/>
            <a:ext cx="2242630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29" name="Text 19"/>
          <p:cNvSpPr/>
          <p:nvPr/>
        </p:nvSpPr>
        <p:spPr>
          <a:xfrm>
            <a:off x="914547" y="5508111"/>
            <a:ext cx="2231811" cy="75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2004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년 반달가슴곰 복원 프로젝트 시행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(3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쌍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)</a:t>
            </a:r>
            <a:endParaRPr lang="en-US" sz="1200" dirty="0"/>
          </a:p>
        </p:txBody>
      </p:sp>
      <p:sp>
        <p:nvSpPr>
          <p:cNvPr id="30" name="Shape 20"/>
          <p:cNvSpPr/>
          <p:nvPr/>
        </p:nvSpPr>
        <p:spPr>
          <a:xfrm>
            <a:off x="6239851" y="5449057"/>
            <a:ext cx="2264545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31" name="Text 21"/>
          <p:cNvSpPr/>
          <p:nvPr/>
        </p:nvSpPr>
        <p:spPr>
          <a:xfrm>
            <a:off x="6232603" y="5555466"/>
            <a:ext cx="2271792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인간과 곰의 서식지가 겹치고 있음</a:t>
            </a:r>
            <a:endParaRPr lang="en-US" sz="1200" dirty="0"/>
          </a:p>
        </p:txBody>
      </p:sp>
      <p:sp>
        <p:nvSpPr>
          <p:cNvPr id="32" name="Shape 22"/>
          <p:cNvSpPr/>
          <p:nvPr/>
        </p:nvSpPr>
        <p:spPr>
          <a:xfrm>
            <a:off x="8908891" y="5449057"/>
            <a:ext cx="2331487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33" name="Text 23"/>
          <p:cNvSpPr/>
          <p:nvPr/>
        </p:nvSpPr>
        <p:spPr>
          <a:xfrm>
            <a:off x="8904375" y="5508111"/>
            <a:ext cx="2336003" cy="75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인간과 곰의 서식지를 분리하는 기술의 긴급한 필요성</a:t>
            </a:r>
            <a:endParaRPr lang="en-US" sz="1200" dirty="0"/>
          </a:p>
        </p:txBody>
      </p:sp>
      <p:pic>
        <p:nvPicPr>
          <p:cNvPr id="34" name="Image 8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43953" y="5848124"/>
            <a:ext cx="289531" cy="22860"/>
          </a:xfrm>
          <a:prstGeom prst="rect">
            <a:avLst/>
          </a:prstGeom>
        </p:spPr>
      </p:pic>
      <p:pic>
        <p:nvPicPr>
          <p:cNvPr id="35" name="Image 9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316" y="5795855"/>
            <a:ext cx="127379" cy="127390"/>
          </a:xfrm>
          <a:prstGeom prst="rect">
            <a:avLst/>
          </a:prstGeom>
        </p:spPr>
      </p:pic>
      <p:sp>
        <p:nvSpPr>
          <p:cNvPr id="36" name="Shape 24"/>
          <p:cNvSpPr/>
          <p:nvPr/>
        </p:nvSpPr>
        <p:spPr>
          <a:xfrm rot="21600000">
            <a:off x="6031544" y="5817086"/>
            <a:ext cx="84919" cy="84928"/>
          </a:xfrm>
          <a:prstGeom prst="ellipse">
            <a:avLst/>
          </a:prstGeom>
          <a:solidFill>
            <a:srgbClr val="455E95">
              <a:alpha val="7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pic>
        <p:nvPicPr>
          <p:cNvPr id="37" name="Image 10" descr=" 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11334" y="5848124"/>
            <a:ext cx="289531" cy="22860"/>
          </a:xfrm>
          <a:prstGeom prst="rect">
            <a:avLst/>
          </a:prstGeom>
        </p:spPr>
      </p:pic>
      <p:pic>
        <p:nvPicPr>
          <p:cNvPr id="38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77064" y="5795855"/>
            <a:ext cx="127379" cy="127390"/>
          </a:xfrm>
          <a:prstGeom prst="rect">
            <a:avLst/>
          </a:prstGeom>
        </p:spPr>
      </p:pic>
      <p:sp>
        <p:nvSpPr>
          <p:cNvPr id="39" name="Shape 25"/>
          <p:cNvSpPr/>
          <p:nvPr/>
        </p:nvSpPr>
        <p:spPr>
          <a:xfrm rot="21600000">
            <a:off x="8698292" y="5817086"/>
            <a:ext cx="84919" cy="84928"/>
          </a:xfrm>
          <a:prstGeom prst="ellipse">
            <a:avLst/>
          </a:prstGeom>
          <a:solidFill>
            <a:srgbClr val="455E95">
              <a:alpha val="7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4B49E7-DF59-182C-D12D-7B52F590BFBF}"/>
              </a:ext>
            </a:extLst>
          </p:cNvPr>
          <p:cNvGrpSpPr/>
          <p:nvPr/>
        </p:nvGrpSpPr>
        <p:grpSpPr>
          <a:xfrm>
            <a:off x="3234634" y="5807289"/>
            <a:ext cx="394322" cy="127390"/>
            <a:chOff x="5542996" y="9659766"/>
            <a:chExt cx="657203" cy="21231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695CB74-1617-D562-6857-9170E00EA7B0}"/>
                </a:ext>
              </a:extLst>
            </p:cNvPr>
            <p:cNvGrpSpPr/>
            <p:nvPr/>
          </p:nvGrpSpPr>
          <p:grpSpPr>
            <a:xfrm>
              <a:off x="5542996" y="9659766"/>
              <a:ext cx="657203" cy="212316"/>
              <a:chOff x="5542996" y="9659766"/>
              <a:chExt cx="657203" cy="212316"/>
            </a:xfrm>
          </p:grpSpPr>
          <p:pic>
            <p:nvPicPr>
              <p:cNvPr id="40" name="Image 12" descr=" 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2996" y="9746873"/>
                <a:ext cx="482552" cy="38100"/>
              </a:xfrm>
              <a:prstGeom prst="rect">
                <a:avLst/>
              </a:prstGeom>
            </p:spPr>
          </p:pic>
          <p:pic>
            <p:nvPicPr>
              <p:cNvPr id="41" name="Image 13" descr=" "/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987901" y="9659766"/>
                <a:ext cx="212298" cy="212316"/>
              </a:xfrm>
              <a:prstGeom prst="rect">
                <a:avLst/>
              </a:prstGeom>
            </p:spPr>
          </p:pic>
        </p:grpSp>
        <p:sp>
          <p:nvSpPr>
            <p:cNvPr id="42" name="Shape 26"/>
            <p:cNvSpPr/>
            <p:nvPr/>
          </p:nvSpPr>
          <p:spPr>
            <a:xfrm rot="21600000">
              <a:off x="6023281" y="9695151"/>
              <a:ext cx="141532" cy="141546"/>
            </a:xfrm>
            <a:prstGeom prst="ellipse">
              <a:avLst/>
            </a:prstGeom>
            <a:solidFill>
              <a:srgbClr val="455E95">
                <a:alpha val="70000"/>
              </a:srgbClr>
            </a:solidFill>
            <a:ln/>
          </p:spPr>
          <p:txBody>
            <a:bodyPr/>
            <a:lstStyle/>
            <a:p>
              <a:endParaRPr lang="ko-KR" altLang="en-US" sz="1080"/>
            </a:p>
          </p:txBody>
        </p:sp>
      </p:grpSp>
      <p:pic>
        <p:nvPicPr>
          <p:cNvPr id="43" name="Image 14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4025" y="3770945"/>
            <a:ext cx="1999132" cy="16063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775642D-19D3-FB36-2414-E2E7EFDD08B6}"/>
              </a:ext>
            </a:extLst>
          </p:cNvPr>
          <p:cNvSpPr txBox="1"/>
          <p:nvPr/>
        </p:nvSpPr>
        <p:spPr>
          <a:xfrm>
            <a:off x="2572227" y="-560070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F92C2-C0C6-94E5-217D-E0E24C46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EDA9C9C2-4859-B335-E69D-1FEDC895FA80}"/>
              </a:ext>
            </a:extLst>
          </p:cNvPr>
          <p:cNvSpPr/>
          <p:nvPr/>
        </p:nvSpPr>
        <p:spPr>
          <a:xfrm>
            <a:off x="591428" y="1381649"/>
            <a:ext cx="10970788" cy="150334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C99D26D-ABC2-15E2-E0CD-0A52A0A48894}"/>
              </a:ext>
            </a:extLst>
          </p:cNvPr>
          <p:cNvSpPr/>
          <p:nvPr/>
        </p:nvSpPr>
        <p:spPr>
          <a:xfrm>
            <a:off x="282389" y="0"/>
            <a:ext cx="304769" cy="457200"/>
          </a:xfrm>
          <a:prstGeom prst="rect">
            <a:avLst/>
          </a:prstGeom>
          <a:solidFill>
            <a:srgbClr val="00101A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07FD9A9-542F-A86B-6F14-B0F6E31FA19B}"/>
              </a:ext>
            </a:extLst>
          </p:cNvPr>
          <p:cNvSpPr/>
          <p:nvPr/>
        </p:nvSpPr>
        <p:spPr>
          <a:xfrm>
            <a:off x="1137650" y="181930"/>
            <a:ext cx="1594960" cy="36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연구의 필요성</a:t>
            </a:r>
            <a:endParaRPr lang="en-US" altLang="ko-KR" sz="1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3061E54-2384-09B2-9F5A-697493F5BD9F}"/>
              </a:ext>
            </a:extLst>
          </p:cNvPr>
          <p:cNvSpPr/>
          <p:nvPr/>
        </p:nvSpPr>
        <p:spPr>
          <a:xfrm>
            <a:off x="808115" y="144780"/>
            <a:ext cx="358104" cy="327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KoPub Batang Bold" pitchFamily="34" charset="0"/>
                <a:ea typeface="KoPub Batang Bold" pitchFamily="34" charset="-122"/>
                <a:cs typeface="KoPub Batang Bold" pitchFamily="34" charset="-120"/>
              </a:rPr>
              <a:t>Ⅰ.</a:t>
            </a:r>
            <a:endParaRPr lang="en-US" dirty="0"/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D8968165-C572-8746-6605-BA0A8C6F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" y="582930"/>
            <a:ext cx="12183161" cy="762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1FC1CA24-027B-1E4F-695A-0CD6BB4FD1BF}"/>
              </a:ext>
            </a:extLst>
          </p:cNvPr>
          <p:cNvSpPr/>
          <p:nvPr/>
        </p:nvSpPr>
        <p:spPr>
          <a:xfrm>
            <a:off x="633194" y="700089"/>
            <a:ext cx="1282572" cy="657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3600" b="1" dirty="0">
                <a:solidFill>
                  <a:srgbClr val="00101A">
                    <a:alpha val="100000"/>
                  </a:srgbClr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문제</a:t>
            </a:r>
            <a:endParaRPr lang="en-US" sz="3600" b="1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2090BB4-5BBF-2F76-23D7-777F51CBD606}"/>
              </a:ext>
            </a:extLst>
          </p:cNvPr>
          <p:cNvSpPr/>
          <p:nvPr/>
        </p:nvSpPr>
        <p:spPr>
          <a:xfrm>
            <a:off x="1670089" y="752220"/>
            <a:ext cx="573983" cy="58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120" b="1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01 </a:t>
            </a:r>
            <a:endParaRPr lang="en-US" sz="3120" b="1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117AD9-73B6-D8DC-7B66-41DB26471658}"/>
              </a:ext>
            </a:extLst>
          </p:cNvPr>
          <p:cNvSpPr/>
          <p:nvPr/>
        </p:nvSpPr>
        <p:spPr>
          <a:xfrm>
            <a:off x="2187745" y="840826"/>
            <a:ext cx="5584219" cy="574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– </a:t>
            </a:r>
            <a:r>
              <a:rPr lang="ko-KR" alt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멸종 </a:t>
            </a:r>
            <a:r>
              <a:rPr lang="ko-KR" altLang="en-US" sz="2400" dirty="0" err="1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위기종</a:t>
            </a:r>
            <a:r>
              <a:rPr lang="ko-KR" altLang="en-US" sz="2400" dirty="0">
                <a:solidFill>
                  <a:srgbClr val="455E95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 보호</a:t>
            </a:r>
            <a:endParaRPr lang="en-US" sz="2400" dirty="0"/>
          </a:p>
        </p:txBody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A2D642F9-C02F-597C-EF60-D9B205AE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81" y="1308106"/>
            <a:ext cx="1434710" cy="1395163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ECBACD5D-E74C-905D-EDA1-12FC5C47DF74}"/>
              </a:ext>
            </a:extLst>
          </p:cNvPr>
          <p:cNvSpPr/>
          <p:nvPr/>
        </p:nvSpPr>
        <p:spPr>
          <a:xfrm>
            <a:off x="4310277" y="1663738"/>
            <a:ext cx="397724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 위기에 처한 </a:t>
            </a:r>
            <a:r>
              <a:rPr lang="en-US" altLang="ko-KR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10,000</a:t>
            </a:r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종의 생물</a:t>
            </a:r>
            <a:endParaRPr lang="en-US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EAE895A-0F3E-71A5-2B68-2016782A3B70}"/>
              </a:ext>
            </a:extLst>
          </p:cNvPr>
          <p:cNvSpPr/>
          <p:nvPr/>
        </p:nvSpPr>
        <p:spPr>
          <a:xfrm>
            <a:off x="7771964" y="2109935"/>
            <a:ext cx="3625855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현재까지 인간이 확인한 생물 종은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180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만 종</a:t>
            </a:r>
            <a:endParaRPr lang="en-US" altLang="ko-KR" sz="1200" dirty="0">
              <a:solidFill>
                <a:srgbClr val="FFFFFF">
                  <a:alpha val="100000"/>
                </a:srgbClr>
              </a:solidFill>
              <a:latin typeface="KoPubWorldDotum Bold" pitchFamily="34" charset="0"/>
              <a:ea typeface="KoPubWorldDotum Bold" pitchFamily="34" charset="-122"/>
              <a:cs typeface="KoPubWorldDotum Bold" pitchFamily="34" charset="-120"/>
            </a:endParaRPr>
          </a:p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이 중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10,000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</a:rPr>
              <a:t>종이 멸종 위기에 처함</a:t>
            </a:r>
            <a:endParaRPr lang="en-US" sz="1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7EED0E-9CEA-3211-5B27-6CDEEA8D56CA}"/>
              </a:ext>
            </a:extLst>
          </p:cNvPr>
          <p:cNvSpPr/>
          <p:nvPr/>
        </p:nvSpPr>
        <p:spPr>
          <a:xfrm>
            <a:off x="4149019" y="2143049"/>
            <a:ext cx="3016399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지구상의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1,000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만 종의 생물 중</a:t>
            </a:r>
            <a:endParaRPr lang="en-US" sz="1200" dirty="0"/>
          </a:p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1970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년 이후 포유류의 </a:t>
            </a:r>
            <a:r>
              <a:rPr lang="en-US" altLang="ko-KR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60%</a:t>
            </a:r>
            <a:r>
              <a:rPr lang="ko-KR" altLang="en-US" sz="1200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가 멸종</a:t>
            </a:r>
            <a:endParaRPr lang="en-US" sz="1200" dirty="0"/>
          </a:p>
        </p:txBody>
      </p:sp>
      <p:pic>
        <p:nvPicPr>
          <p:cNvPr id="14" name="Image 2" descr=" ">
            <a:extLst>
              <a:ext uri="{FF2B5EF4-FFF2-40B4-BE49-F238E27FC236}">
                <a16:creationId xmlns:a16="http://schemas.microsoft.com/office/drawing/2014/main" id="{F4AC537D-DF41-5FB9-ADFE-C57D436F6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426" y="2218554"/>
            <a:ext cx="2003860" cy="449580"/>
          </a:xfrm>
          <a:prstGeom prst="rect">
            <a:avLst/>
          </a:prstGeom>
        </p:spPr>
      </p:pic>
      <p:pic>
        <p:nvPicPr>
          <p:cNvPr id="15" name="Image 3" descr=" ">
            <a:extLst>
              <a:ext uri="{FF2B5EF4-FFF2-40B4-BE49-F238E27FC236}">
                <a16:creationId xmlns:a16="http://schemas.microsoft.com/office/drawing/2014/main" id="{213B7022-FD89-5108-2943-202A1AACB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906" y="2255869"/>
            <a:ext cx="1886347" cy="317428"/>
          </a:xfrm>
          <a:prstGeom prst="rect">
            <a:avLst/>
          </a:prstGeom>
        </p:spPr>
      </p:pic>
      <p:pic>
        <p:nvPicPr>
          <p:cNvPr id="16" name="Image 4" descr=" ">
            <a:extLst>
              <a:ext uri="{FF2B5EF4-FFF2-40B4-BE49-F238E27FC236}">
                <a16:creationId xmlns:a16="http://schemas.microsoft.com/office/drawing/2014/main" id="{B7228F5B-7EB2-D693-1C5A-D20B5B08D3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0480" y="2296830"/>
            <a:ext cx="1698685" cy="212724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7176E9C4-8A35-4EB6-AC9B-7F51F4599149}"/>
              </a:ext>
            </a:extLst>
          </p:cNvPr>
          <p:cNvSpPr/>
          <p:nvPr/>
        </p:nvSpPr>
        <p:spPr>
          <a:xfrm>
            <a:off x="2163513" y="2338604"/>
            <a:ext cx="1467973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ko-KR" altLang="en-US" sz="1020" dirty="0">
                <a:solidFill>
                  <a:srgbClr val="455E95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멸종위기종</a:t>
            </a:r>
            <a:endParaRPr lang="en-US" sz="1020" dirty="0"/>
          </a:p>
        </p:txBody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AB41682E-A320-609D-A783-2526E92EE353}"/>
              </a:ext>
            </a:extLst>
          </p:cNvPr>
          <p:cNvSpPr/>
          <p:nvPr/>
        </p:nvSpPr>
        <p:spPr>
          <a:xfrm>
            <a:off x="591428" y="2985529"/>
            <a:ext cx="10970787" cy="365149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>
            <a:solidFill>
              <a:srgbClr val="455E95"/>
            </a:solidFill>
            <a:prstDash val="solid"/>
          </a:ln>
        </p:spPr>
        <p:txBody>
          <a:bodyPr/>
          <a:lstStyle/>
          <a:p>
            <a:endParaRPr lang="ko-KR" altLang="en-US" sz="1080" dirty="0"/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B85C062D-2DDA-76F7-DF89-E600FDC23510}"/>
              </a:ext>
            </a:extLst>
          </p:cNvPr>
          <p:cNvSpPr/>
          <p:nvPr/>
        </p:nvSpPr>
        <p:spPr>
          <a:xfrm>
            <a:off x="574283" y="2985529"/>
            <a:ext cx="73901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ABBB0F30-CA61-9B2F-411D-D0947DCC03F1}"/>
              </a:ext>
            </a:extLst>
          </p:cNvPr>
          <p:cNvSpPr/>
          <p:nvPr/>
        </p:nvSpPr>
        <p:spPr>
          <a:xfrm>
            <a:off x="11503169" y="2985529"/>
            <a:ext cx="80273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B43D489D-0D10-1A85-8B50-02C8FC8A0247}"/>
              </a:ext>
            </a:extLst>
          </p:cNvPr>
          <p:cNvSpPr/>
          <p:nvPr/>
        </p:nvSpPr>
        <p:spPr>
          <a:xfrm>
            <a:off x="909915" y="3218380"/>
            <a:ext cx="594301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사례</a:t>
            </a:r>
            <a:endParaRPr lang="en-US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96AC7083-ACDB-B02A-5DD5-37143F8FCB9F}"/>
              </a:ext>
            </a:extLst>
          </p:cNvPr>
          <p:cNvSpPr/>
          <p:nvPr/>
        </p:nvSpPr>
        <p:spPr>
          <a:xfrm>
            <a:off x="1493847" y="3275530"/>
            <a:ext cx="7755132" cy="28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- 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지리산에서 복원된 </a:t>
            </a:r>
            <a:r>
              <a:rPr lang="ko-KR" altLang="en-US" sz="1200" dirty="0" err="1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반달가슴곰과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Medium" pitchFamily="34" charset="0"/>
                <a:ea typeface="KoPubWorldDotum Medium" pitchFamily="34" charset="-122"/>
                <a:cs typeface="KoPubWorldDotum Medium" pitchFamily="34" charset="-120"/>
              </a:rPr>
              <a:t> 인간 거주지 간의 갈등</a:t>
            </a:r>
            <a:endParaRPr lang="en-US" sz="1200" dirty="0"/>
          </a:p>
        </p:txBody>
      </p:sp>
      <p:pic>
        <p:nvPicPr>
          <p:cNvPr id="23" name="Image 5" descr=" ">
            <a:extLst>
              <a:ext uri="{FF2B5EF4-FFF2-40B4-BE49-F238E27FC236}">
                <a16:creationId xmlns:a16="http://schemas.microsoft.com/office/drawing/2014/main" id="{1E37B1BF-C971-D594-516D-BF5CBC28A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915" y="3767500"/>
            <a:ext cx="2242630" cy="1606373"/>
          </a:xfrm>
          <a:prstGeom prst="rect">
            <a:avLst/>
          </a:prstGeom>
        </p:spPr>
      </p:pic>
      <p:pic>
        <p:nvPicPr>
          <p:cNvPr id="24" name="Image 6" descr=" ">
            <a:extLst>
              <a:ext uri="{FF2B5EF4-FFF2-40B4-BE49-F238E27FC236}">
                <a16:creationId xmlns:a16="http://schemas.microsoft.com/office/drawing/2014/main" id="{F63A85B5-6950-474F-C55B-29B321D1F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39851" y="3768203"/>
            <a:ext cx="2264545" cy="1606406"/>
          </a:xfrm>
          <a:prstGeom prst="rect">
            <a:avLst/>
          </a:prstGeom>
        </p:spPr>
      </p:pic>
      <p:pic>
        <p:nvPicPr>
          <p:cNvPr id="25" name="Image 7" descr=" ">
            <a:extLst>
              <a:ext uri="{FF2B5EF4-FFF2-40B4-BE49-F238E27FC236}">
                <a16:creationId xmlns:a16="http://schemas.microsoft.com/office/drawing/2014/main" id="{3CE10457-0782-B4FD-92DF-334574ED1B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04375" y="3768207"/>
            <a:ext cx="2336003" cy="1606402"/>
          </a:xfrm>
          <a:prstGeom prst="rect">
            <a:avLst/>
          </a:prstGeom>
        </p:spPr>
      </p:pic>
      <p:sp>
        <p:nvSpPr>
          <p:cNvPr id="26" name="Shape 16">
            <a:extLst>
              <a:ext uri="{FF2B5EF4-FFF2-40B4-BE49-F238E27FC236}">
                <a16:creationId xmlns:a16="http://schemas.microsoft.com/office/drawing/2014/main" id="{F04DC389-BA7D-8FD5-01D8-213BB9B1F87B}"/>
              </a:ext>
            </a:extLst>
          </p:cNvPr>
          <p:cNvSpPr/>
          <p:nvPr/>
        </p:nvSpPr>
        <p:spPr>
          <a:xfrm>
            <a:off x="3743324" y="5447345"/>
            <a:ext cx="1999132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CC71FA67-A7CE-95FB-C66F-DB7B3AB9BC92}"/>
              </a:ext>
            </a:extLst>
          </p:cNvPr>
          <p:cNvSpPr/>
          <p:nvPr/>
        </p:nvSpPr>
        <p:spPr>
          <a:xfrm>
            <a:off x="3741827" y="5495680"/>
            <a:ext cx="2005697" cy="694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4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현재 개체 수는 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86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마리로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,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 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배 이상 증가</a:t>
            </a:r>
            <a:endParaRPr lang="en-US" sz="1200" dirty="0"/>
          </a:p>
        </p:txBody>
      </p:sp>
      <p:sp>
        <p:nvSpPr>
          <p:cNvPr id="28" name="Shape 18">
            <a:extLst>
              <a:ext uri="{FF2B5EF4-FFF2-40B4-BE49-F238E27FC236}">
                <a16:creationId xmlns:a16="http://schemas.microsoft.com/office/drawing/2014/main" id="{24333980-782B-C5AB-8EA2-6443DB5D7C11}"/>
              </a:ext>
            </a:extLst>
          </p:cNvPr>
          <p:cNvSpPr/>
          <p:nvPr/>
        </p:nvSpPr>
        <p:spPr>
          <a:xfrm>
            <a:off x="910976" y="5449057"/>
            <a:ext cx="2242630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29" name="Text 19">
            <a:extLst>
              <a:ext uri="{FF2B5EF4-FFF2-40B4-BE49-F238E27FC236}">
                <a16:creationId xmlns:a16="http://schemas.microsoft.com/office/drawing/2014/main" id="{29DC5E95-3C1C-5D0A-1EAB-C0B187CB6BDA}"/>
              </a:ext>
            </a:extLst>
          </p:cNvPr>
          <p:cNvSpPr/>
          <p:nvPr/>
        </p:nvSpPr>
        <p:spPr>
          <a:xfrm>
            <a:off x="914547" y="5508111"/>
            <a:ext cx="2231811" cy="75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2004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년 반달가슴곰 복원 프로젝트 시행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(3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쌍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)</a:t>
            </a:r>
            <a:endParaRPr lang="en-US" sz="1200" dirty="0"/>
          </a:p>
        </p:txBody>
      </p:sp>
      <p:sp>
        <p:nvSpPr>
          <p:cNvPr id="30" name="Shape 20">
            <a:extLst>
              <a:ext uri="{FF2B5EF4-FFF2-40B4-BE49-F238E27FC236}">
                <a16:creationId xmlns:a16="http://schemas.microsoft.com/office/drawing/2014/main" id="{0715C6A0-DD64-271A-3383-3CBBFC0DC972}"/>
              </a:ext>
            </a:extLst>
          </p:cNvPr>
          <p:cNvSpPr/>
          <p:nvPr/>
        </p:nvSpPr>
        <p:spPr>
          <a:xfrm>
            <a:off x="6239851" y="5449057"/>
            <a:ext cx="2264545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31" name="Text 21">
            <a:extLst>
              <a:ext uri="{FF2B5EF4-FFF2-40B4-BE49-F238E27FC236}">
                <a16:creationId xmlns:a16="http://schemas.microsoft.com/office/drawing/2014/main" id="{10FDBE87-5D99-0B9D-88C2-B6FFE1971DEF}"/>
              </a:ext>
            </a:extLst>
          </p:cNvPr>
          <p:cNvSpPr/>
          <p:nvPr/>
        </p:nvSpPr>
        <p:spPr>
          <a:xfrm>
            <a:off x="6232603" y="5555466"/>
            <a:ext cx="2271792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인간과 곰의 서식지가 겹치고 있음</a:t>
            </a:r>
            <a:endParaRPr lang="en-US" sz="1200" dirty="0"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7AA70A4F-DD91-69B8-EADF-F4A81797A152}"/>
              </a:ext>
            </a:extLst>
          </p:cNvPr>
          <p:cNvSpPr/>
          <p:nvPr/>
        </p:nvSpPr>
        <p:spPr>
          <a:xfrm>
            <a:off x="8908891" y="5449057"/>
            <a:ext cx="2331487" cy="86106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6590F862-84FD-9804-5A41-B403AAACA684}"/>
              </a:ext>
            </a:extLst>
          </p:cNvPr>
          <p:cNvSpPr/>
          <p:nvPr/>
        </p:nvSpPr>
        <p:spPr>
          <a:xfrm>
            <a:off x="8904375" y="5508111"/>
            <a:ext cx="2336003" cy="75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인간과 곰의 서식지를 분리하는 기술의 긴급한 필요성</a:t>
            </a:r>
            <a:endParaRPr lang="en-US" sz="1200" dirty="0"/>
          </a:p>
        </p:txBody>
      </p:sp>
      <p:pic>
        <p:nvPicPr>
          <p:cNvPr id="34" name="Image 8" descr=" ">
            <a:extLst>
              <a:ext uri="{FF2B5EF4-FFF2-40B4-BE49-F238E27FC236}">
                <a16:creationId xmlns:a16="http://schemas.microsoft.com/office/drawing/2014/main" id="{B2F30C5C-FA53-C638-B812-44CB600D8D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43953" y="5848124"/>
            <a:ext cx="289531" cy="22860"/>
          </a:xfrm>
          <a:prstGeom prst="rect">
            <a:avLst/>
          </a:prstGeom>
        </p:spPr>
      </p:pic>
      <p:pic>
        <p:nvPicPr>
          <p:cNvPr id="35" name="Image 9" descr=" ">
            <a:extLst>
              <a:ext uri="{FF2B5EF4-FFF2-40B4-BE49-F238E27FC236}">
                <a16:creationId xmlns:a16="http://schemas.microsoft.com/office/drawing/2014/main" id="{2D4A9692-67E1-0852-1DEC-3FF83EECE2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316" y="5795855"/>
            <a:ext cx="127379" cy="127390"/>
          </a:xfrm>
          <a:prstGeom prst="rect">
            <a:avLst/>
          </a:prstGeom>
        </p:spPr>
      </p:pic>
      <p:sp>
        <p:nvSpPr>
          <p:cNvPr id="36" name="Shape 24">
            <a:extLst>
              <a:ext uri="{FF2B5EF4-FFF2-40B4-BE49-F238E27FC236}">
                <a16:creationId xmlns:a16="http://schemas.microsoft.com/office/drawing/2014/main" id="{65A0486C-B829-9321-383D-12230A63D84C}"/>
              </a:ext>
            </a:extLst>
          </p:cNvPr>
          <p:cNvSpPr/>
          <p:nvPr/>
        </p:nvSpPr>
        <p:spPr>
          <a:xfrm rot="21600000">
            <a:off x="6031544" y="5817086"/>
            <a:ext cx="84919" cy="84928"/>
          </a:xfrm>
          <a:prstGeom prst="ellipse">
            <a:avLst/>
          </a:prstGeom>
          <a:solidFill>
            <a:srgbClr val="455E95">
              <a:alpha val="7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pic>
        <p:nvPicPr>
          <p:cNvPr id="37" name="Image 10" descr=" ">
            <a:extLst>
              <a:ext uri="{FF2B5EF4-FFF2-40B4-BE49-F238E27FC236}">
                <a16:creationId xmlns:a16="http://schemas.microsoft.com/office/drawing/2014/main" id="{FA2DC297-6E0E-64C3-387C-E642230A17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11334" y="5848124"/>
            <a:ext cx="289531" cy="22860"/>
          </a:xfrm>
          <a:prstGeom prst="rect">
            <a:avLst/>
          </a:prstGeom>
        </p:spPr>
      </p:pic>
      <p:pic>
        <p:nvPicPr>
          <p:cNvPr id="38" name="Image 11" descr=" ">
            <a:extLst>
              <a:ext uri="{FF2B5EF4-FFF2-40B4-BE49-F238E27FC236}">
                <a16:creationId xmlns:a16="http://schemas.microsoft.com/office/drawing/2014/main" id="{100158BD-7280-2632-FD3B-472DEA7299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77064" y="5795855"/>
            <a:ext cx="127379" cy="127390"/>
          </a:xfrm>
          <a:prstGeom prst="rect">
            <a:avLst/>
          </a:prstGeom>
        </p:spPr>
      </p:pic>
      <p:sp>
        <p:nvSpPr>
          <p:cNvPr id="39" name="Shape 25">
            <a:extLst>
              <a:ext uri="{FF2B5EF4-FFF2-40B4-BE49-F238E27FC236}">
                <a16:creationId xmlns:a16="http://schemas.microsoft.com/office/drawing/2014/main" id="{82321479-F3BA-F755-74DE-6F376F0366F3}"/>
              </a:ext>
            </a:extLst>
          </p:cNvPr>
          <p:cNvSpPr/>
          <p:nvPr/>
        </p:nvSpPr>
        <p:spPr>
          <a:xfrm rot="21600000">
            <a:off x="8698292" y="5817086"/>
            <a:ext cx="84919" cy="84928"/>
          </a:xfrm>
          <a:prstGeom prst="ellipse">
            <a:avLst/>
          </a:prstGeom>
          <a:solidFill>
            <a:srgbClr val="455E95">
              <a:alpha val="7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455EE4E-54FD-8FB1-87F9-03778E7558F8}"/>
              </a:ext>
            </a:extLst>
          </p:cNvPr>
          <p:cNvGrpSpPr/>
          <p:nvPr/>
        </p:nvGrpSpPr>
        <p:grpSpPr>
          <a:xfrm>
            <a:off x="3234634" y="5807289"/>
            <a:ext cx="394322" cy="127390"/>
            <a:chOff x="5542996" y="9659766"/>
            <a:chExt cx="657203" cy="21231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BF96FB8-3222-6140-D100-BE95A445F863}"/>
                </a:ext>
              </a:extLst>
            </p:cNvPr>
            <p:cNvGrpSpPr/>
            <p:nvPr/>
          </p:nvGrpSpPr>
          <p:grpSpPr>
            <a:xfrm>
              <a:off x="5542996" y="9659766"/>
              <a:ext cx="657203" cy="212316"/>
              <a:chOff x="5542996" y="9659766"/>
              <a:chExt cx="657203" cy="212316"/>
            </a:xfrm>
          </p:grpSpPr>
          <p:pic>
            <p:nvPicPr>
              <p:cNvPr id="40" name="Image 12" descr=" ">
                <a:extLst>
                  <a:ext uri="{FF2B5EF4-FFF2-40B4-BE49-F238E27FC236}">
                    <a16:creationId xmlns:a16="http://schemas.microsoft.com/office/drawing/2014/main" id="{35BB8E1B-A590-977E-B6C0-55EA484CE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2996" y="9746873"/>
                <a:ext cx="482552" cy="38100"/>
              </a:xfrm>
              <a:prstGeom prst="rect">
                <a:avLst/>
              </a:prstGeom>
            </p:spPr>
          </p:pic>
          <p:pic>
            <p:nvPicPr>
              <p:cNvPr id="41" name="Image 13" descr=" ">
                <a:extLst>
                  <a:ext uri="{FF2B5EF4-FFF2-40B4-BE49-F238E27FC236}">
                    <a16:creationId xmlns:a16="http://schemas.microsoft.com/office/drawing/2014/main" id="{FD2ED659-396E-E5D4-8A16-A6ED49190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987901" y="9659766"/>
                <a:ext cx="212298" cy="212316"/>
              </a:xfrm>
              <a:prstGeom prst="rect">
                <a:avLst/>
              </a:prstGeom>
            </p:spPr>
          </p:pic>
        </p:grpSp>
        <p:sp>
          <p:nvSpPr>
            <p:cNvPr id="42" name="Shape 26">
              <a:extLst>
                <a:ext uri="{FF2B5EF4-FFF2-40B4-BE49-F238E27FC236}">
                  <a16:creationId xmlns:a16="http://schemas.microsoft.com/office/drawing/2014/main" id="{37499052-6E6C-6D61-22A7-1201E4CB6DD1}"/>
                </a:ext>
              </a:extLst>
            </p:cNvPr>
            <p:cNvSpPr/>
            <p:nvPr/>
          </p:nvSpPr>
          <p:spPr>
            <a:xfrm rot="21600000">
              <a:off x="6023281" y="9695151"/>
              <a:ext cx="141532" cy="141546"/>
            </a:xfrm>
            <a:prstGeom prst="ellipse">
              <a:avLst/>
            </a:prstGeom>
            <a:solidFill>
              <a:srgbClr val="455E95">
                <a:alpha val="70000"/>
              </a:srgbClr>
            </a:solidFill>
            <a:ln/>
          </p:spPr>
          <p:txBody>
            <a:bodyPr/>
            <a:lstStyle/>
            <a:p>
              <a:endParaRPr lang="ko-KR" altLang="en-US" sz="1080"/>
            </a:p>
          </p:txBody>
        </p:sp>
      </p:grpSp>
      <p:pic>
        <p:nvPicPr>
          <p:cNvPr id="43" name="Image 14" descr=" ">
            <a:extLst>
              <a:ext uri="{FF2B5EF4-FFF2-40B4-BE49-F238E27FC236}">
                <a16:creationId xmlns:a16="http://schemas.microsoft.com/office/drawing/2014/main" id="{ED68368C-A786-CC08-652E-CBC8F1D989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4025" y="3770945"/>
            <a:ext cx="1999132" cy="16063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90665BC-E946-1FA9-6BAB-76D4E06A2F83}"/>
              </a:ext>
            </a:extLst>
          </p:cNvPr>
          <p:cNvSpPr txBox="1"/>
          <p:nvPr/>
        </p:nvSpPr>
        <p:spPr>
          <a:xfrm>
            <a:off x="2572227" y="-560070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80" dirty="0"/>
          </a:p>
        </p:txBody>
      </p:sp>
    </p:spTree>
    <p:extLst>
      <p:ext uri="{BB962C8B-B14F-4D97-AF65-F5344CB8AC3E}">
        <p14:creationId xmlns:p14="http://schemas.microsoft.com/office/powerpoint/2010/main" val="334875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C9881-D0CF-E2F7-5F0E-F6639C19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F3F72EA3-1AD2-7899-BEE9-FDF382FD4950}"/>
              </a:ext>
            </a:extLst>
          </p:cNvPr>
          <p:cNvSpPr/>
          <p:nvPr/>
        </p:nvSpPr>
        <p:spPr>
          <a:xfrm>
            <a:off x="282389" y="0"/>
            <a:ext cx="304769" cy="457200"/>
          </a:xfrm>
          <a:prstGeom prst="rect">
            <a:avLst/>
          </a:prstGeom>
          <a:solidFill>
            <a:srgbClr val="00101A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9F84513-8781-DB64-425C-B7A8172B990E}"/>
              </a:ext>
            </a:extLst>
          </p:cNvPr>
          <p:cNvSpPr/>
          <p:nvPr/>
        </p:nvSpPr>
        <p:spPr>
          <a:xfrm>
            <a:off x="1137650" y="181930"/>
            <a:ext cx="1594960" cy="36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sz="15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연구의 필요성</a:t>
            </a:r>
            <a:endParaRPr lang="en-US" altLang="ko-KR" sz="1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9CEA4F8-8B86-3CB3-7F5A-2F2810A1D961}"/>
              </a:ext>
            </a:extLst>
          </p:cNvPr>
          <p:cNvSpPr/>
          <p:nvPr/>
        </p:nvSpPr>
        <p:spPr>
          <a:xfrm>
            <a:off x="808115" y="144780"/>
            <a:ext cx="358104" cy="327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n w="12700">
                  <a:solidFill>
                    <a:srgbClr val="00101A"/>
                  </a:solidFill>
                </a:ln>
                <a:solidFill>
                  <a:srgbClr val="00101A">
                    <a:alpha val="100000"/>
                  </a:srgbClr>
                </a:solidFill>
                <a:latin typeface="KoPub Batang Bold" pitchFamily="34" charset="0"/>
                <a:ea typeface="KoPub Batang Bold" pitchFamily="34" charset="-122"/>
                <a:cs typeface="KoPub Batang Bold" pitchFamily="34" charset="-120"/>
              </a:rPr>
              <a:t>Ⅰ.</a:t>
            </a:r>
            <a:endParaRPr lang="en-US" dirty="0"/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6C057656-111C-D658-1B6A-B250D2CB2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" y="582930"/>
            <a:ext cx="12183161" cy="7620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4F45151A-07A2-BB67-1782-26C9081A66BC}"/>
              </a:ext>
            </a:extLst>
          </p:cNvPr>
          <p:cNvSpPr/>
          <p:nvPr/>
        </p:nvSpPr>
        <p:spPr>
          <a:xfrm>
            <a:off x="4310277" y="1663738"/>
            <a:ext cx="397724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멸종 위기에 처한 </a:t>
            </a:r>
            <a:r>
              <a:rPr lang="en-US" altLang="ko-KR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10,000</a:t>
            </a:r>
            <a:r>
              <a:rPr lang="ko-KR" altLang="en-US" dirty="0">
                <a:solidFill>
                  <a:srgbClr val="FFFFFF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종의 생물</a:t>
            </a:r>
            <a:endParaRPr lang="en-US" dirty="0"/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3A2404AC-B056-4088-ADBC-88BB5E83A59A}"/>
              </a:ext>
            </a:extLst>
          </p:cNvPr>
          <p:cNvSpPr/>
          <p:nvPr/>
        </p:nvSpPr>
        <p:spPr>
          <a:xfrm>
            <a:off x="574283" y="2985529"/>
            <a:ext cx="73901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D2E5B21C-7385-CDBF-E9A2-C1A8A6FE2887}"/>
              </a:ext>
            </a:extLst>
          </p:cNvPr>
          <p:cNvSpPr/>
          <p:nvPr/>
        </p:nvSpPr>
        <p:spPr>
          <a:xfrm>
            <a:off x="11503169" y="2985529"/>
            <a:ext cx="80273" cy="3659113"/>
          </a:xfrm>
          <a:prstGeom prst="rect">
            <a:avLst/>
          </a:prstGeom>
          <a:solidFill>
            <a:srgbClr val="455E95">
              <a:alpha val="100000"/>
            </a:srgbClr>
          </a:solidFill>
          <a:ln/>
        </p:spPr>
        <p:txBody>
          <a:bodyPr/>
          <a:lstStyle/>
          <a:p>
            <a:endParaRPr lang="ko-KR" altLang="en-US" sz="108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1B306D0D-FF16-1AFC-001C-94236BC4100C}"/>
              </a:ext>
            </a:extLst>
          </p:cNvPr>
          <p:cNvSpPr/>
          <p:nvPr/>
        </p:nvSpPr>
        <p:spPr>
          <a:xfrm>
            <a:off x="840499" y="918338"/>
            <a:ext cx="594301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ko-KR" altLang="en-US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  <a:ea typeface="KoPubWorldDotum Bold" pitchFamily="34" charset="-122"/>
                <a:cs typeface="KoPubWorldDotum Bold" pitchFamily="34" charset="-120"/>
              </a:rPr>
              <a:t>사례</a:t>
            </a:r>
            <a:endParaRPr lang="en-US" dirty="0"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20C6ECF2-797C-D18F-8644-D17E9EE66EF3}"/>
              </a:ext>
            </a:extLst>
          </p:cNvPr>
          <p:cNvSpPr/>
          <p:nvPr/>
        </p:nvSpPr>
        <p:spPr>
          <a:xfrm>
            <a:off x="1310356" y="3352172"/>
            <a:ext cx="2903039" cy="3298756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2F3943-FE47-D90F-04D9-81DB29BCA7F9}"/>
              </a:ext>
            </a:extLst>
          </p:cNvPr>
          <p:cNvSpPr txBox="1"/>
          <p:nvPr/>
        </p:nvSpPr>
        <p:spPr>
          <a:xfrm>
            <a:off x="2572227" y="-560070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80" dirty="0"/>
          </a:p>
        </p:txBody>
      </p:sp>
      <p:sp>
        <p:nvSpPr>
          <p:cNvPr id="48" name="Text 21">
            <a:extLst>
              <a:ext uri="{FF2B5EF4-FFF2-40B4-BE49-F238E27FC236}">
                <a16:creationId xmlns:a16="http://schemas.microsoft.com/office/drawing/2014/main" id="{6DA3EB9A-F34C-A296-F83E-005419B7940E}"/>
              </a:ext>
            </a:extLst>
          </p:cNvPr>
          <p:cNvSpPr/>
          <p:nvPr/>
        </p:nvSpPr>
        <p:spPr>
          <a:xfrm>
            <a:off x="1470035" y="865524"/>
            <a:ext cx="4083600" cy="52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11480" lvl="1" indent="-205740">
              <a:lnSpc>
                <a:spcPct val="130000"/>
              </a:lnSpc>
              <a:buSzPct val="100000"/>
              <a:buChar char="•"/>
            </a:pP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</a:rPr>
              <a:t> 님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</a:rPr>
              <a:t>(</a:t>
            </a:r>
            <a:r>
              <a:rPr lang="en-US" altLang="ko-KR" sz="1200" dirty="0" err="1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</a:rPr>
              <a:t>neam</a:t>
            </a:r>
            <a:r>
              <a:rPr lang="en-US" altLang="ko-KR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</a:rPr>
              <a:t>)</a:t>
            </a:r>
            <a:r>
              <a:rPr lang="ko-KR" altLang="en-US" sz="1200" dirty="0">
                <a:solidFill>
                  <a:srgbClr val="00101A">
                    <a:alpha val="100000"/>
                  </a:srgbClr>
                </a:solidFill>
                <a:latin typeface="KoPubWorldDotum Bold" pitchFamily="34" charset="0"/>
              </a:rPr>
              <a:t>나무와 다국적 제양회사와의 국제 특허 분쟁</a:t>
            </a:r>
            <a:endParaRPr lang="en-US" sz="1200" dirty="0"/>
          </a:p>
        </p:txBody>
      </p:sp>
      <p:sp>
        <p:nvSpPr>
          <p:cNvPr id="49" name="Shape 22">
            <a:extLst>
              <a:ext uri="{FF2B5EF4-FFF2-40B4-BE49-F238E27FC236}">
                <a16:creationId xmlns:a16="http://schemas.microsoft.com/office/drawing/2014/main" id="{B0D90174-4011-9FF6-0BFE-8DD860922475}"/>
              </a:ext>
            </a:extLst>
          </p:cNvPr>
          <p:cNvSpPr/>
          <p:nvPr/>
        </p:nvSpPr>
        <p:spPr>
          <a:xfrm>
            <a:off x="4868924" y="2606139"/>
            <a:ext cx="2903040" cy="4043890"/>
          </a:xfrm>
          <a:prstGeom prst="rect">
            <a:avLst/>
          </a:prstGeom>
          <a:noFill/>
          <a:ln w="12700">
            <a:solidFill>
              <a:srgbClr val="568BC8"/>
            </a:solidFill>
            <a:prstDash val="solid"/>
          </a:ln>
        </p:spPr>
        <p:txBody>
          <a:bodyPr/>
          <a:lstStyle/>
          <a:p>
            <a:endParaRPr lang="ko-KR" altLang="en-US" sz="1080"/>
          </a:p>
        </p:txBody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0FC1249A-E18D-9C7C-EEFC-7E8B476AB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567" y="2633175"/>
            <a:ext cx="2877068" cy="40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33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199</Words>
  <Application>Microsoft Macintosh PowerPoint</Application>
  <PresentationFormat>와이드스크린</PresentationFormat>
  <Paragraphs>42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맑은 고딕</vt:lpstr>
      <vt:lpstr>Arimo Bold</vt:lpstr>
      <vt:lpstr>KoPub Batang Bold</vt:lpstr>
      <vt:lpstr>KoPubWorldDotum Bold</vt:lpstr>
      <vt:lpstr>KoPubWorldDotum Medium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가형 하</dc:creator>
  <cp:lastModifiedBy>김경민</cp:lastModifiedBy>
  <cp:revision>2</cp:revision>
  <dcterms:created xsi:type="dcterms:W3CDTF">2025-03-06T02:33:01Z</dcterms:created>
  <dcterms:modified xsi:type="dcterms:W3CDTF">2025-03-06T02:45:38Z</dcterms:modified>
</cp:coreProperties>
</file>